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71" r:id="rId3"/>
    <p:sldId id="293" r:id="rId4"/>
    <p:sldId id="296" r:id="rId5"/>
    <p:sldId id="291" r:id="rId6"/>
    <p:sldId id="294" r:id="rId7"/>
    <p:sldId id="304" r:id="rId8"/>
    <p:sldId id="278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88C"/>
    <a:srgbClr val="FFFF99"/>
    <a:srgbClr val="60B12F"/>
    <a:srgbClr val="99CC00"/>
    <a:srgbClr val="80C159"/>
    <a:srgbClr val="4A7ABD"/>
    <a:srgbClr val="2BB8C8"/>
    <a:srgbClr val="C3C22C"/>
    <a:srgbClr val="C9DA92"/>
    <a:srgbClr val="1B6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0F627-F915-4E9C-A460-CB57C6EDAE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B63AF7-6B88-4FD2-9937-791D7EBD9638}">
      <dgm:prSet phldrT="[Текст]"/>
      <dgm:spPr>
        <a:solidFill>
          <a:schemeClr val="accent6">
            <a:lumMod val="60000"/>
            <a:lumOff val="40000"/>
            <a:alpha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  <a:effectLst/>
            </a:rPr>
            <a:t>Налог на прибыль организаций, зачисляемый в </a:t>
          </a:r>
          <a:r>
            <a:rPr lang="ru-RU" b="1" i="1" dirty="0" smtClean="0">
              <a:solidFill>
                <a:schemeClr val="accent1">
                  <a:lumMod val="75000"/>
                </a:schemeClr>
              </a:solidFill>
              <a:effectLst/>
            </a:rPr>
            <a:t>консолидированный бюджет Смоленской области *</a:t>
          </a:r>
          <a:endParaRPr lang="ru-RU" b="1" i="1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1F425D49-F019-4381-BD05-CE4BFFFB62D6}" type="parTrans" cxnId="{518BBB67-E7D9-4B91-9573-FE9461876927}">
      <dgm:prSet/>
      <dgm:spPr/>
      <dgm:t>
        <a:bodyPr/>
        <a:lstStyle/>
        <a:p>
          <a:endParaRPr lang="ru-RU"/>
        </a:p>
      </dgm:t>
    </dgm:pt>
    <dgm:pt modelId="{EDDCCD2F-D88C-4E44-90D9-FA62AAC76E45}" type="sibTrans" cxnId="{518BBB67-E7D9-4B91-9573-FE9461876927}">
      <dgm:prSet/>
      <dgm:spPr/>
      <dgm:t>
        <a:bodyPr/>
        <a:lstStyle/>
        <a:p>
          <a:endParaRPr lang="ru-RU"/>
        </a:p>
      </dgm:t>
    </dgm:pt>
    <dgm:pt modelId="{3978CEFD-893E-4C53-B03D-41F02C3CF09A}">
      <dgm:prSet phldrT="[Текст]"/>
      <dgm:spPr>
        <a:solidFill>
          <a:schemeClr val="accent6">
            <a:lumMod val="60000"/>
            <a:lumOff val="40000"/>
            <a:alpha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accent1">
                  <a:lumMod val="75000"/>
                </a:schemeClr>
              </a:solidFill>
              <a:effectLst/>
            </a:rPr>
            <a:t>Налог на прибыль организаций, зачисляемый 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i="1" dirty="0" smtClean="0">
              <a:solidFill>
                <a:schemeClr val="accent1">
                  <a:lumMod val="75000"/>
                </a:schemeClr>
              </a:solidFill>
              <a:effectLst/>
            </a:rPr>
            <a:t>федеральный бюджет РФ</a:t>
          </a:r>
          <a:endParaRPr lang="ru-RU" b="1" i="1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6FD1170E-22C6-4A7D-B56F-FE113EC06994}" type="parTrans" cxnId="{0AE87728-1EBA-41A3-AC03-72F4D86645C1}">
      <dgm:prSet/>
      <dgm:spPr/>
      <dgm:t>
        <a:bodyPr/>
        <a:lstStyle/>
        <a:p>
          <a:endParaRPr lang="ru-RU"/>
        </a:p>
      </dgm:t>
    </dgm:pt>
    <dgm:pt modelId="{68D96B7A-9B5A-4ED6-871E-7FA58812EC1C}" type="sibTrans" cxnId="{0AE87728-1EBA-41A3-AC03-72F4D86645C1}">
      <dgm:prSet/>
      <dgm:spPr/>
      <dgm:t>
        <a:bodyPr/>
        <a:lstStyle/>
        <a:p>
          <a:endParaRPr lang="ru-RU"/>
        </a:p>
      </dgm:t>
    </dgm:pt>
    <dgm:pt modelId="{AB9E4242-49ED-46C9-9A84-74BA3E985970}">
      <dgm:prSet phldrT="[Текст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550" b="1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• не более 70%/90% первоначальной стоимости ОС и (или) суммы, на которую она увеличилась, - по расходам на приобретение и модернизацию ОС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550" b="1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(в зависимости от вида деятельности);</a:t>
          </a:r>
        </a:p>
        <a:p>
          <a:pPr>
            <a:lnSpc>
              <a:spcPct val="80000"/>
            </a:lnSpc>
            <a:spcAft>
              <a:spcPts val="0"/>
            </a:spcAft>
          </a:pPr>
          <a:endParaRPr lang="ru-RU" sz="1550" b="1" dirty="0" smtClean="0">
            <a:solidFill>
              <a:schemeClr val="accent1">
                <a:lumMod val="75000"/>
              </a:schemeClr>
            </a:solidFill>
            <a:effectLst/>
            <a:latin typeface="+mn-lt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550" b="1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• не больше суммы, определяемой как разница между налогом, рассчитанным по обычной региональной ставке, и налогом по ставке 5%.</a:t>
          </a:r>
          <a:endParaRPr lang="ru-RU" sz="1550" dirty="0">
            <a:solidFill>
              <a:schemeClr val="accent1">
                <a:lumMod val="75000"/>
              </a:schemeClr>
            </a:solidFill>
            <a:effectLst/>
            <a:latin typeface="+mn-lt"/>
          </a:endParaRPr>
        </a:p>
      </dgm:t>
    </dgm:pt>
    <dgm:pt modelId="{11E367C4-6804-4F81-8564-5CF11DAB37E8}" type="parTrans" cxnId="{D2D6E165-B7BE-4830-B4EC-458834AD594E}">
      <dgm:prSet/>
      <dgm:spPr/>
      <dgm:t>
        <a:bodyPr/>
        <a:lstStyle/>
        <a:p>
          <a:endParaRPr lang="ru-RU"/>
        </a:p>
      </dgm:t>
    </dgm:pt>
    <dgm:pt modelId="{729CBBA8-1C4E-4E3C-B492-4DA82681EE18}" type="sibTrans" cxnId="{D2D6E165-B7BE-4830-B4EC-458834AD594E}">
      <dgm:prSet/>
      <dgm:spPr/>
      <dgm:t>
        <a:bodyPr/>
        <a:lstStyle/>
        <a:p>
          <a:endParaRPr lang="ru-RU"/>
        </a:p>
      </dgm:t>
    </dgm:pt>
    <dgm:pt modelId="{653FFC43-D823-4CBC-94F9-5688DCEF83F4}">
      <dgm:prSet phldrT="[Текст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550" b="1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• может быть уменьшен на 10% от суммы расходов на приобретение и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550" b="1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модернизацию ОС;</a:t>
          </a:r>
        </a:p>
        <a:p>
          <a:pPr>
            <a:lnSpc>
              <a:spcPct val="80000"/>
            </a:lnSpc>
            <a:spcAft>
              <a:spcPts val="0"/>
            </a:spcAft>
          </a:pPr>
          <a:endParaRPr lang="ru-RU" sz="1550" b="1" dirty="0" smtClean="0">
            <a:solidFill>
              <a:schemeClr val="accent1">
                <a:lumMod val="75000"/>
              </a:schemeClr>
            </a:solidFill>
            <a:effectLst/>
            <a:latin typeface="+mn-lt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550" b="1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• налог к уплате в федеральный бюджет может быть уменьшен до 0.</a:t>
          </a:r>
          <a:endParaRPr lang="ru-RU" sz="1550" b="1" dirty="0">
            <a:solidFill>
              <a:schemeClr val="accent1">
                <a:lumMod val="75000"/>
              </a:schemeClr>
            </a:solidFill>
            <a:effectLst/>
            <a:latin typeface="+mn-lt"/>
          </a:endParaRPr>
        </a:p>
      </dgm:t>
    </dgm:pt>
    <dgm:pt modelId="{A1D7E368-A29F-4466-951C-0E6D12BBC477}" type="parTrans" cxnId="{B77F385B-63E0-4CB5-B98F-7D81C46DF22C}">
      <dgm:prSet/>
      <dgm:spPr/>
      <dgm:t>
        <a:bodyPr/>
        <a:lstStyle/>
        <a:p>
          <a:endParaRPr lang="ru-RU"/>
        </a:p>
      </dgm:t>
    </dgm:pt>
    <dgm:pt modelId="{506E154F-5966-4909-A9E2-36141AFE4587}" type="sibTrans" cxnId="{B77F385B-63E0-4CB5-B98F-7D81C46DF22C}">
      <dgm:prSet/>
      <dgm:spPr/>
      <dgm:t>
        <a:bodyPr/>
        <a:lstStyle/>
        <a:p>
          <a:endParaRPr lang="ru-RU"/>
        </a:p>
      </dgm:t>
    </dgm:pt>
    <dgm:pt modelId="{5C0E5EF8-A626-4188-92C9-3411E808F606}" type="pres">
      <dgm:prSet presAssocID="{C4B0F627-F915-4E9C-A460-CB57C6EDAE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403D33-BBCC-47D4-AEB7-07D8391D22AC}" type="pres">
      <dgm:prSet presAssocID="{BCB63AF7-6B88-4FD2-9937-791D7EBD9638}" presName="node" presStyleLbl="node1" presStyleIdx="0" presStyleCnt="4" custScaleX="124627" custScaleY="89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87C4D-4E74-4307-98AB-EC44FA92647F}" type="pres">
      <dgm:prSet presAssocID="{EDDCCD2F-D88C-4E44-90D9-FA62AAC76E45}" presName="sibTrans" presStyleCnt="0"/>
      <dgm:spPr/>
    </dgm:pt>
    <dgm:pt modelId="{51092AE0-CC27-480B-8E8C-625A633727A3}" type="pres">
      <dgm:prSet presAssocID="{3978CEFD-893E-4C53-B03D-41F02C3CF09A}" presName="node" presStyleLbl="node1" presStyleIdx="1" presStyleCnt="4" custScaleX="125835" custScaleY="89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9E6BE-42D2-4CB3-8925-AF9E0171C9F5}" type="pres">
      <dgm:prSet presAssocID="{68D96B7A-9B5A-4ED6-871E-7FA58812EC1C}" presName="sibTrans" presStyleCnt="0"/>
      <dgm:spPr/>
    </dgm:pt>
    <dgm:pt modelId="{62779D47-68F8-4ABF-8570-E5D3D65AA05A}" type="pres">
      <dgm:prSet presAssocID="{AB9E4242-49ED-46C9-9A84-74BA3E985970}" presName="node" presStyleLbl="node1" presStyleIdx="2" presStyleCnt="4" custScaleX="124548" custScaleY="128617" custLinFactNeighborX="-603" custLinFactNeighborY="-18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931FE-95D3-4E5E-B3A3-2EAF53BB61AA}" type="pres">
      <dgm:prSet presAssocID="{729CBBA8-1C4E-4E3C-B492-4DA82681EE18}" presName="sibTrans" presStyleCnt="0"/>
      <dgm:spPr/>
    </dgm:pt>
    <dgm:pt modelId="{C762004D-54BA-48EA-98ED-BD3D549312F3}" type="pres">
      <dgm:prSet presAssocID="{653FFC43-D823-4CBC-94F9-5688DCEF83F4}" presName="node" presStyleLbl="node1" presStyleIdx="3" presStyleCnt="4" custScaleX="125047" custScaleY="126530" custLinFactNeighborX="-29" custLinFactNeighborY="-18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A8E080-684D-402E-97BD-27E15F8B590E}" type="presOf" srcId="{C4B0F627-F915-4E9C-A460-CB57C6EDAE98}" destId="{5C0E5EF8-A626-4188-92C9-3411E808F606}" srcOrd="0" destOrd="0" presId="urn:microsoft.com/office/officeart/2005/8/layout/default"/>
    <dgm:cxn modelId="{DECDFA28-A585-4264-9F40-129AA6FF0652}" type="presOf" srcId="{3978CEFD-893E-4C53-B03D-41F02C3CF09A}" destId="{51092AE0-CC27-480B-8E8C-625A633727A3}" srcOrd="0" destOrd="0" presId="urn:microsoft.com/office/officeart/2005/8/layout/default"/>
    <dgm:cxn modelId="{0AE87728-1EBA-41A3-AC03-72F4D86645C1}" srcId="{C4B0F627-F915-4E9C-A460-CB57C6EDAE98}" destId="{3978CEFD-893E-4C53-B03D-41F02C3CF09A}" srcOrd="1" destOrd="0" parTransId="{6FD1170E-22C6-4A7D-B56F-FE113EC06994}" sibTransId="{68D96B7A-9B5A-4ED6-871E-7FA58812EC1C}"/>
    <dgm:cxn modelId="{24E811B3-9C34-4C4C-A7F3-D2807A9205B3}" type="presOf" srcId="{653FFC43-D823-4CBC-94F9-5688DCEF83F4}" destId="{C762004D-54BA-48EA-98ED-BD3D549312F3}" srcOrd="0" destOrd="0" presId="urn:microsoft.com/office/officeart/2005/8/layout/default"/>
    <dgm:cxn modelId="{B77F385B-63E0-4CB5-B98F-7D81C46DF22C}" srcId="{C4B0F627-F915-4E9C-A460-CB57C6EDAE98}" destId="{653FFC43-D823-4CBC-94F9-5688DCEF83F4}" srcOrd="3" destOrd="0" parTransId="{A1D7E368-A29F-4466-951C-0E6D12BBC477}" sibTransId="{506E154F-5966-4909-A9E2-36141AFE4587}"/>
    <dgm:cxn modelId="{50C81827-860F-43E5-A92B-FE7C9C8A4FF4}" type="presOf" srcId="{BCB63AF7-6B88-4FD2-9937-791D7EBD9638}" destId="{80403D33-BBCC-47D4-AEB7-07D8391D22AC}" srcOrd="0" destOrd="0" presId="urn:microsoft.com/office/officeart/2005/8/layout/default"/>
    <dgm:cxn modelId="{518BBB67-E7D9-4B91-9573-FE9461876927}" srcId="{C4B0F627-F915-4E9C-A460-CB57C6EDAE98}" destId="{BCB63AF7-6B88-4FD2-9937-791D7EBD9638}" srcOrd="0" destOrd="0" parTransId="{1F425D49-F019-4381-BD05-CE4BFFFB62D6}" sibTransId="{EDDCCD2F-D88C-4E44-90D9-FA62AAC76E45}"/>
    <dgm:cxn modelId="{989EF295-B0EB-4445-92EE-904C7DE129AE}" type="presOf" srcId="{AB9E4242-49ED-46C9-9A84-74BA3E985970}" destId="{62779D47-68F8-4ABF-8570-E5D3D65AA05A}" srcOrd="0" destOrd="0" presId="urn:microsoft.com/office/officeart/2005/8/layout/default"/>
    <dgm:cxn modelId="{D2D6E165-B7BE-4830-B4EC-458834AD594E}" srcId="{C4B0F627-F915-4E9C-A460-CB57C6EDAE98}" destId="{AB9E4242-49ED-46C9-9A84-74BA3E985970}" srcOrd="2" destOrd="0" parTransId="{11E367C4-6804-4F81-8564-5CF11DAB37E8}" sibTransId="{729CBBA8-1C4E-4E3C-B492-4DA82681EE18}"/>
    <dgm:cxn modelId="{1FC76086-7660-43D1-B340-6C075E5C716D}" type="presParOf" srcId="{5C0E5EF8-A626-4188-92C9-3411E808F606}" destId="{80403D33-BBCC-47D4-AEB7-07D8391D22AC}" srcOrd="0" destOrd="0" presId="urn:microsoft.com/office/officeart/2005/8/layout/default"/>
    <dgm:cxn modelId="{F0808354-0A6B-455F-8B32-3FEB2178064D}" type="presParOf" srcId="{5C0E5EF8-A626-4188-92C9-3411E808F606}" destId="{2D787C4D-4E74-4307-98AB-EC44FA92647F}" srcOrd="1" destOrd="0" presId="urn:microsoft.com/office/officeart/2005/8/layout/default"/>
    <dgm:cxn modelId="{F3EF778D-7486-4B50-A9C6-312F7465557B}" type="presParOf" srcId="{5C0E5EF8-A626-4188-92C9-3411E808F606}" destId="{51092AE0-CC27-480B-8E8C-625A633727A3}" srcOrd="2" destOrd="0" presId="urn:microsoft.com/office/officeart/2005/8/layout/default"/>
    <dgm:cxn modelId="{010412EC-8BE4-4122-875A-B4D70A7D5012}" type="presParOf" srcId="{5C0E5EF8-A626-4188-92C9-3411E808F606}" destId="{84E9E6BE-42D2-4CB3-8925-AF9E0171C9F5}" srcOrd="3" destOrd="0" presId="urn:microsoft.com/office/officeart/2005/8/layout/default"/>
    <dgm:cxn modelId="{F5092D6A-5269-4C66-BAC1-954371A23055}" type="presParOf" srcId="{5C0E5EF8-A626-4188-92C9-3411E808F606}" destId="{62779D47-68F8-4ABF-8570-E5D3D65AA05A}" srcOrd="4" destOrd="0" presId="urn:microsoft.com/office/officeart/2005/8/layout/default"/>
    <dgm:cxn modelId="{7726E1BF-CAF8-46BA-8819-2B15EEC76870}" type="presParOf" srcId="{5C0E5EF8-A626-4188-92C9-3411E808F606}" destId="{999931FE-95D3-4E5E-B3A3-2EAF53BB61AA}" srcOrd="5" destOrd="0" presId="urn:microsoft.com/office/officeart/2005/8/layout/default"/>
    <dgm:cxn modelId="{0EE4B0B7-D25A-427B-A1B5-3B687E3AE366}" type="presParOf" srcId="{5C0E5EF8-A626-4188-92C9-3411E808F606}" destId="{C762004D-54BA-48EA-98ED-BD3D549312F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6DDB8-BC04-4636-8E02-93A4019F36E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DCC3237-000A-45D5-A1B0-A8DFBC743065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effectLst/>
            </a:rPr>
            <a:t>Прибыль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млн. руб.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B3C4CA-6BCC-4508-B946-0D8C5A75C7E2}" type="parTrans" cxnId="{6A4DC5CC-D168-4372-8AD5-4DA8835D828D}">
      <dgm:prSet/>
      <dgm:spPr/>
      <dgm:t>
        <a:bodyPr/>
        <a:lstStyle/>
        <a:p>
          <a:endParaRPr lang="ru-RU"/>
        </a:p>
      </dgm:t>
    </dgm:pt>
    <dgm:pt modelId="{3D9B8DF4-2F25-45E4-851F-489EB8839822}" type="sibTrans" cxnId="{6A4DC5CC-D168-4372-8AD5-4DA8835D828D}">
      <dgm:prSet/>
      <dgm:spPr/>
      <dgm:t>
        <a:bodyPr/>
        <a:lstStyle/>
        <a:p>
          <a:endParaRPr lang="ru-RU"/>
        </a:p>
      </dgm:t>
    </dgm:pt>
    <dgm:pt modelId="{0951BE1E-DB36-471F-A1F6-E649956D0097}">
      <dgm:prSet phldrT="[Текст]" custT="1"/>
      <dgm:spPr>
        <a:solidFill>
          <a:srgbClr val="99CC00">
            <a:alpha val="55000"/>
          </a:srgb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kern="0" spc="-100" baseline="0" dirty="0" smtClean="0">
              <a:effectLst/>
            </a:rPr>
            <a:t>Налог на прибыль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 млн. руб.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000" kern="1200" dirty="0" smtClean="0">
              <a:effectLst/>
            </a:rPr>
            <a:t>20% (17% регион. часть + 3% </a:t>
          </a:r>
          <a:r>
            <a:rPr lang="ru-RU" sz="1000" kern="1200" dirty="0" err="1" smtClean="0">
              <a:effectLst/>
            </a:rPr>
            <a:t>фед</a:t>
          </a:r>
          <a:r>
            <a:rPr lang="ru-RU" sz="1000" kern="1200" dirty="0" smtClean="0">
              <a:effectLst/>
            </a:rPr>
            <a:t>. часть)</a:t>
          </a:r>
          <a:endParaRPr lang="ru-RU" sz="1000" kern="1200" dirty="0">
            <a:effectLst/>
          </a:endParaRPr>
        </a:p>
      </dgm:t>
    </dgm:pt>
    <dgm:pt modelId="{EA071A78-E85D-44E0-84DE-2AD5989DDBAE}" type="parTrans" cxnId="{5B71BC02-F911-4BCB-94FD-8567968A7C28}">
      <dgm:prSet/>
      <dgm:spPr/>
      <dgm:t>
        <a:bodyPr/>
        <a:lstStyle/>
        <a:p>
          <a:endParaRPr lang="ru-RU"/>
        </a:p>
      </dgm:t>
    </dgm:pt>
    <dgm:pt modelId="{0A9B4A90-C76E-4C46-87E9-076FE53BF22B}" type="sibTrans" cxnId="{5B71BC02-F911-4BCB-94FD-8567968A7C28}">
      <dgm:prSet/>
      <dgm:spPr/>
      <dgm:t>
        <a:bodyPr/>
        <a:lstStyle/>
        <a:p>
          <a:endParaRPr lang="ru-RU"/>
        </a:p>
      </dgm:t>
    </dgm:pt>
    <dgm:pt modelId="{02A5792B-AC69-41E5-85CF-836C02B5FE2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i="0" dirty="0" smtClean="0"/>
            <a:t>Инвестиции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 млн. руб.</a:t>
          </a:r>
          <a:endParaRPr lang="ru-RU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FFEE22-A182-4E69-929C-4610FC026615}" type="parTrans" cxnId="{FFAB55DB-54B6-48F3-BB50-608A88CDF603}">
      <dgm:prSet/>
      <dgm:spPr/>
      <dgm:t>
        <a:bodyPr/>
        <a:lstStyle/>
        <a:p>
          <a:endParaRPr lang="ru-RU"/>
        </a:p>
      </dgm:t>
    </dgm:pt>
    <dgm:pt modelId="{2F2378F3-E86A-42EA-9C19-F437DA0D02D6}" type="sibTrans" cxnId="{FFAB55DB-54B6-48F3-BB50-608A88CDF603}">
      <dgm:prSet/>
      <dgm:spPr/>
      <dgm:t>
        <a:bodyPr/>
        <a:lstStyle/>
        <a:p>
          <a:endParaRPr lang="ru-RU"/>
        </a:p>
      </dgm:t>
    </dgm:pt>
    <dgm:pt modelId="{555AE519-DB91-4C61-884E-073E521A40CC}" type="pres">
      <dgm:prSet presAssocID="{5646DDB8-BC04-4636-8E02-93A4019F36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D75C7-A97A-4590-AC41-B7CD9348F0E0}" type="pres">
      <dgm:prSet presAssocID="{6DCC3237-000A-45D5-A1B0-A8DFBC743065}" presName="parTxOnly" presStyleLbl="node1" presStyleIdx="0" presStyleCnt="3" custScaleX="118427" custScaleY="253283" custLinFactX="80207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D3542-1A00-4267-866A-D9E702A76030}" type="pres">
      <dgm:prSet presAssocID="{3D9B8DF4-2F25-45E4-851F-489EB8839822}" presName="parTxOnlySpace" presStyleCnt="0"/>
      <dgm:spPr/>
    </dgm:pt>
    <dgm:pt modelId="{50C82467-0425-4D49-A0ED-3FFB233C5F65}" type="pres">
      <dgm:prSet presAssocID="{0951BE1E-DB36-471F-A1F6-E649956D0097}" presName="parTxOnly" presStyleLbl="node1" presStyleIdx="1" presStyleCnt="3" custScaleX="113108" custScaleY="253283" custLinFactX="80400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51AF3-9115-49CB-AA80-9BB4BACFE534}" type="pres">
      <dgm:prSet presAssocID="{0A9B4A90-C76E-4C46-87E9-076FE53BF22B}" presName="parTxOnlySpace" presStyleCnt="0"/>
      <dgm:spPr/>
    </dgm:pt>
    <dgm:pt modelId="{DED5FCF5-E205-4B63-9C4C-09994D2FE271}" type="pres">
      <dgm:prSet presAssocID="{02A5792B-AC69-41E5-85CF-836C02B5FE20}" presName="parTxOnly" presStyleLbl="node1" presStyleIdx="2" presStyleCnt="3" custScaleX="100062" custScaleY="253283" custLinFactX="-192190" custLinFactNeighborX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71BC02-F911-4BCB-94FD-8567968A7C28}" srcId="{5646DDB8-BC04-4636-8E02-93A4019F36ED}" destId="{0951BE1E-DB36-471F-A1F6-E649956D0097}" srcOrd="1" destOrd="0" parTransId="{EA071A78-E85D-44E0-84DE-2AD5989DDBAE}" sibTransId="{0A9B4A90-C76E-4C46-87E9-076FE53BF22B}"/>
    <dgm:cxn modelId="{F1C4AE17-2E3F-4181-82B0-44589EB392CF}" type="presOf" srcId="{0951BE1E-DB36-471F-A1F6-E649956D0097}" destId="{50C82467-0425-4D49-A0ED-3FFB233C5F65}" srcOrd="0" destOrd="0" presId="urn:microsoft.com/office/officeart/2005/8/layout/chevron1"/>
    <dgm:cxn modelId="{FFAB55DB-54B6-48F3-BB50-608A88CDF603}" srcId="{5646DDB8-BC04-4636-8E02-93A4019F36ED}" destId="{02A5792B-AC69-41E5-85CF-836C02B5FE20}" srcOrd="2" destOrd="0" parTransId="{55FFEE22-A182-4E69-929C-4610FC026615}" sibTransId="{2F2378F3-E86A-42EA-9C19-F437DA0D02D6}"/>
    <dgm:cxn modelId="{027A89E6-E62D-4B1D-8973-BB66B74025E5}" type="presOf" srcId="{5646DDB8-BC04-4636-8E02-93A4019F36ED}" destId="{555AE519-DB91-4C61-884E-073E521A40CC}" srcOrd="0" destOrd="0" presId="urn:microsoft.com/office/officeart/2005/8/layout/chevron1"/>
    <dgm:cxn modelId="{340BC26B-DB0E-4B42-9C19-C1543077900C}" type="presOf" srcId="{6DCC3237-000A-45D5-A1B0-A8DFBC743065}" destId="{211D75C7-A97A-4590-AC41-B7CD9348F0E0}" srcOrd="0" destOrd="0" presId="urn:microsoft.com/office/officeart/2005/8/layout/chevron1"/>
    <dgm:cxn modelId="{6A4DC5CC-D168-4372-8AD5-4DA8835D828D}" srcId="{5646DDB8-BC04-4636-8E02-93A4019F36ED}" destId="{6DCC3237-000A-45D5-A1B0-A8DFBC743065}" srcOrd="0" destOrd="0" parTransId="{1EB3C4CA-6BCC-4508-B946-0D8C5A75C7E2}" sibTransId="{3D9B8DF4-2F25-45E4-851F-489EB8839822}"/>
    <dgm:cxn modelId="{FFFFEFE7-31A6-4F9A-ACF9-FF26BB5D12C6}" type="presOf" srcId="{02A5792B-AC69-41E5-85CF-836C02B5FE20}" destId="{DED5FCF5-E205-4B63-9C4C-09994D2FE271}" srcOrd="0" destOrd="0" presId="urn:microsoft.com/office/officeart/2005/8/layout/chevron1"/>
    <dgm:cxn modelId="{2766D976-DCC4-4EAB-8C22-175109934052}" type="presParOf" srcId="{555AE519-DB91-4C61-884E-073E521A40CC}" destId="{211D75C7-A97A-4590-AC41-B7CD9348F0E0}" srcOrd="0" destOrd="0" presId="urn:microsoft.com/office/officeart/2005/8/layout/chevron1"/>
    <dgm:cxn modelId="{93FBB9E0-69F7-43AF-BE68-81C9423C1541}" type="presParOf" srcId="{555AE519-DB91-4C61-884E-073E521A40CC}" destId="{63ED3542-1A00-4267-866A-D9E702A76030}" srcOrd="1" destOrd="0" presId="urn:microsoft.com/office/officeart/2005/8/layout/chevron1"/>
    <dgm:cxn modelId="{565FD8DF-7292-4E5A-AF5D-CB55EB53D435}" type="presParOf" srcId="{555AE519-DB91-4C61-884E-073E521A40CC}" destId="{50C82467-0425-4D49-A0ED-3FFB233C5F65}" srcOrd="2" destOrd="0" presId="urn:microsoft.com/office/officeart/2005/8/layout/chevron1"/>
    <dgm:cxn modelId="{C9E15D92-8A1F-4E06-BE72-73A425817E27}" type="presParOf" srcId="{555AE519-DB91-4C61-884E-073E521A40CC}" destId="{A6A51AF3-9115-49CB-AA80-9BB4BACFE534}" srcOrd="3" destOrd="0" presId="urn:microsoft.com/office/officeart/2005/8/layout/chevron1"/>
    <dgm:cxn modelId="{AD132FEF-71DC-4C9C-9AA0-4EA4533761AD}" type="presParOf" srcId="{555AE519-DB91-4C61-884E-073E521A40CC}" destId="{DED5FCF5-E205-4B63-9C4C-09994D2FE27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46DDB8-BC04-4636-8E02-93A4019F36ED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DCC3237-000A-45D5-A1B0-A8DFBC743065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kern="1200" dirty="0" smtClean="0">
              <a:effectLst/>
            </a:rPr>
            <a:t>Прибыль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 млн. руб.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000" kern="1200" dirty="0" smtClean="0">
              <a:effectLst/>
            </a:rPr>
            <a:t>(ежегодно в течение 3-х лет)</a:t>
          </a:r>
          <a:endParaRPr lang="ru-RU" sz="1000" kern="1200" dirty="0">
            <a:effectLst/>
          </a:endParaRPr>
        </a:p>
      </dgm:t>
    </dgm:pt>
    <dgm:pt modelId="{1EB3C4CA-6BCC-4508-B946-0D8C5A75C7E2}" type="parTrans" cxnId="{6A4DC5CC-D168-4372-8AD5-4DA8835D828D}">
      <dgm:prSet/>
      <dgm:spPr/>
      <dgm:t>
        <a:bodyPr/>
        <a:lstStyle/>
        <a:p>
          <a:endParaRPr lang="ru-RU"/>
        </a:p>
      </dgm:t>
    </dgm:pt>
    <dgm:pt modelId="{3D9B8DF4-2F25-45E4-851F-489EB8839822}" type="sibTrans" cxnId="{6A4DC5CC-D168-4372-8AD5-4DA8835D828D}">
      <dgm:prSet/>
      <dgm:spPr/>
      <dgm:t>
        <a:bodyPr/>
        <a:lstStyle/>
        <a:p>
          <a:endParaRPr lang="ru-RU"/>
        </a:p>
      </dgm:t>
    </dgm:pt>
    <dgm:pt modelId="{0951BE1E-DB36-471F-A1F6-E649956D0097}">
      <dgm:prSet phldrT="[Текст]" custT="1"/>
      <dgm:spPr>
        <a:solidFill>
          <a:srgbClr val="99CC00">
            <a:alpha val="55000"/>
          </a:srgb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kern="0" spc="-100" baseline="0" dirty="0" smtClean="0">
              <a:effectLst/>
            </a:rPr>
            <a:t>Налог на прибыль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 млн. руб.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000" kern="1200" dirty="0" smtClean="0">
              <a:effectLst/>
            </a:rPr>
            <a:t>20% (17% регион. часть + 3% </a:t>
          </a:r>
          <a:r>
            <a:rPr lang="ru-RU" sz="1000" kern="1200" dirty="0" err="1" smtClean="0">
              <a:effectLst/>
            </a:rPr>
            <a:t>фед</a:t>
          </a:r>
          <a:r>
            <a:rPr lang="ru-RU" sz="1000" kern="1200" dirty="0" smtClean="0">
              <a:effectLst/>
            </a:rPr>
            <a:t>. часть)</a:t>
          </a:r>
          <a:endParaRPr lang="ru-RU" sz="1000" kern="1200" dirty="0">
            <a:effectLst/>
          </a:endParaRPr>
        </a:p>
      </dgm:t>
    </dgm:pt>
    <dgm:pt modelId="{EA071A78-E85D-44E0-84DE-2AD5989DDBAE}" type="parTrans" cxnId="{5B71BC02-F911-4BCB-94FD-8567968A7C28}">
      <dgm:prSet/>
      <dgm:spPr/>
      <dgm:t>
        <a:bodyPr/>
        <a:lstStyle/>
        <a:p>
          <a:endParaRPr lang="ru-RU"/>
        </a:p>
      </dgm:t>
    </dgm:pt>
    <dgm:pt modelId="{0A9B4A90-C76E-4C46-87E9-076FE53BF22B}" type="sibTrans" cxnId="{5B71BC02-F911-4BCB-94FD-8567968A7C28}">
      <dgm:prSet/>
      <dgm:spPr/>
      <dgm:t>
        <a:bodyPr/>
        <a:lstStyle/>
        <a:p>
          <a:endParaRPr lang="ru-RU"/>
        </a:p>
      </dgm:t>
    </dgm:pt>
    <dgm:pt modelId="{02A5792B-AC69-41E5-85CF-836C02B5FE2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i="0" dirty="0" smtClean="0"/>
            <a:t>Инвестиции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</a:t>
          </a:r>
          <a:r>
            <a:rPr lang="ru-RU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млн. руб.</a:t>
          </a:r>
          <a:endParaRPr lang="ru-RU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FFEE22-A182-4E69-929C-4610FC026615}" type="parTrans" cxnId="{FFAB55DB-54B6-48F3-BB50-608A88CDF603}">
      <dgm:prSet/>
      <dgm:spPr/>
      <dgm:t>
        <a:bodyPr/>
        <a:lstStyle/>
        <a:p>
          <a:endParaRPr lang="ru-RU"/>
        </a:p>
      </dgm:t>
    </dgm:pt>
    <dgm:pt modelId="{2F2378F3-E86A-42EA-9C19-F437DA0D02D6}" type="sibTrans" cxnId="{FFAB55DB-54B6-48F3-BB50-608A88CDF603}">
      <dgm:prSet/>
      <dgm:spPr/>
      <dgm:t>
        <a:bodyPr/>
        <a:lstStyle/>
        <a:p>
          <a:endParaRPr lang="ru-RU"/>
        </a:p>
      </dgm:t>
    </dgm:pt>
    <dgm:pt modelId="{555AE519-DB91-4C61-884E-073E521A40CC}" type="pres">
      <dgm:prSet presAssocID="{5646DDB8-BC04-4636-8E02-93A4019F36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D75C7-A97A-4590-AC41-B7CD9348F0E0}" type="pres">
      <dgm:prSet presAssocID="{6DCC3237-000A-45D5-A1B0-A8DFBC743065}" presName="parTxOnly" presStyleLbl="node1" presStyleIdx="0" presStyleCnt="3" custScaleX="118427" custScaleY="253283" custLinFactX="80207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D3542-1A00-4267-866A-D9E702A76030}" type="pres">
      <dgm:prSet presAssocID="{3D9B8DF4-2F25-45E4-851F-489EB8839822}" presName="parTxOnlySpace" presStyleCnt="0"/>
      <dgm:spPr/>
    </dgm:pt>
    <dgm:pt modelId="{50C82467-0425-4D49-A0ED-3FFB233C5F65}" type="pres">
      <dgm:prSet presAssocID="{0951BE1E-DB36-471F-A1F6-E649956D0097}" presName="parTxOnly" presStyleLbl="node1" presStyleIdx="1" presStyleCnt="3" custScaleX="113108" custScaleY="253283" custLinFactX="80400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51AF3-9115-49CB-AA80-9BB4BACFE534}" type="pres">
      <dgm:prSet presAssocID="{0A9B4A90-C76E-4C46-87E9-076FE53BF22B}" presName="parTxOnlySpace" presStyleCnt="0"/>
      <dgm:spPr/>
    </dgm:pt>
    <dgm:pt modelId="{DED5FCF5-E205-4B63-9C4C-09994D2FE271}" type="pres">
      <dgm:prSet presAssocID="{02A5792B-AC69-41E5-85CF-836C02B5FE20}" presName="parTxOnly" presStyleLbl="node1" presStyleIdx="2" presStyleCnt="3" custScaleX="100062" custScaleY="253283" custLinFactX="-558917" custLinFactNeighborX="-600000" custLinFactNeighborY="-2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01CCCD-7D48-45E3-A523-516B90FF91D8}" type="presOf" srcId="{6DCC3237-000A-45D5-A1B0-A8DFBC743065}" destId="{211D75C7-A97A-4590-AC41-B7CD9348F0E0}" srcOrd="0" destOrd="0" presId="urn:microsoft.com/office/officeart/2005/8/layout/chevron1"/>
    <dgm:cxn modelId="{904244DE-0324-4FCC-B272-211659B81B87}" type="presOf" srcId="{0951BE1E-DB36-471F-A1F6-E649956D0097}" destId="{50C82467-0425-4D49-A0ED-3FFB233C5F65}" srcOrd="0" destOrd="0" presId="urn:microsoft.com/office/officeart/2005/8/layout/chevron1"/>
    <dgm:cxn modelId="{FFAB55DB-54B6-48F3-BB50-608A88CDF603}" srcId="{5646DDB8-BC04-4636-8E02-93A4019F36ED}" destId="{02A5792B-AC69-41E5-85CF-836C02B5FE20}" srcOrd="2" destOrd="0" parTransId="{55FFEE22-A182-4E69-929C-4610FC026615}" sibTransId="{2F2378F3-E86A-42EA-9C19-F437DA0D02D6}"/>
    <dgm:cxn modelId="{D62EFC87-EE6E-44C5-B7A4-8194A727D050}" type="presOf" srcId="{5646DDB8-BC04-4636-8E02-93A4019F36ED}" destId="{555AE519-DB91-4C61-884E-073E521A40CC}" srcOrd="0" destOrd="0" presId="urn:microsoft.com/office/officeart/2005/8/layout/chevron1"/>
    <dgm:cxn modelId="{3B2F78CA-54C0-47CC-9573-D5082A8E44FE}" type="presOf" srcId="{02A5792B-AC69-41E5-85CF-836C02B5FE20}" destId="{DED5FCF5-E205-4B63-9C4C-09994D2FE271}" srcOrd="0" destOrd="0" presId="urn:microsoft.com/office/officeart/2005/8/layout/chevron1"/>
    <dgm:cxn modelId="{6A4DC5CC-D168-4372-8AD5-4DA8835D828D}" srcId="{5646DDB8-BC04-4636-8E02-93A4019F36ED}" destId="{6DCC3237-000A-45D5-A1B0-A8DFBC743065}" srcOrd="0" destOrd="0" parTransId="{1EB3C4CA-6BCC-4508-B946-0D8C5A75C7E2}" sibTransId="{3D9B8DF4-2F25-45E4-851F-489EB8839822}"/>
    <dgm:cxn modelId="{5B71BC02-F911-4BCB-94FD-8567968A7C28}" srcId="{5646DDB8-BC04-4636-8E02-93A4019F36ED}" destId="{0951BE1E-DB36-471F-A1F6-E649956D0097}" srcOrd="1" destOrd="0" parTransId="{EA071A78-E85D-44E0-84DE-2AD5989DDBAE}" sibTransId="{0A9B4A90-C76E-4C46-87E9-076FE53BF22B}"/>
    <dgm:cxn modelId="{CC8A9B75-D633-4F39-9020-DA840C706BF5}" type="presParOf" srcId="{555AE519-DB91-4C61-884E-073E521A40CC}" destId="{211D75C7-A97A-4590-AC41-B7CD9348F0E0}" srcOrd="0" destOrd="0" presId="urn:microsoft.com/office/officeart/2005/8/layout/chevron1"/>
    <dgm:cxn modelId="{93EC28D8-9B69-4310-8EAB-2D5760C09E89}" type="presParOf" srcId="{555AE519-DB91-4C61-884E-073E521A40CC}" destId="{63ED3542-1A00-4267-866A-D9E702A76030}" srcOrd="1" destOrd="0" presId="urn:microsoft.com/office/officeart/2005/8/layout/chevron1"/>
    <dgm:cxn modelId="{34F9D180-03F0-40A7-80EE-975664E94FC8}" type="presParOf" srcId="{555AE519-DB91-4C61-884E-073E521A40CC}" destId="{50C82467-0425-4D49-A0ED-3FFB233C5F65}" srcOrd="2" destOrd="0" presId="urn:microsoft.com/office/officeart/2005/8/layout/chevron1"/>
    <dgm:cxn modelId="{B370E470-854D-40B1-8711-32174E39506B}" type="presParOf" srcId="{555AE519-DB91-4C61-884E-073E521A40CC}" destId="{A6A51AF3-9115-49CB-AA80-9BB4BACFE534}" srcOrd="3" destOrd="0" presId="urn:microsoft.com/office/officeart/2005/8/layout/chevron1"/>
    <dgm:cxn modelId="{2860E1CD-40FB-4507-9A0F-9D3DDAF1F617}" type="presParOf" srcId="{555AE519-DB91-4C61-884E-073E521A40CC}" destId="{DED5FCF5-E205-4B63-9C4C-09994D2FE27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03D33-BBCC-47D4-AEB7-07D8391D22AC}">
      <dsp:nvSpPr>
        <dsp:cNvPr id="0" name=""/>
        <dsp:cNvSpPr/>
      </dsp:nvSpPr>
      <dsp:spPr>
        <a:xfrm>
          <a:off x="1450" y="13969"/>
          <a:ext cx="3697233" cy="1593530"/>
        </a:xfrm>
        <a:prstGeom prst="rect">
          <a:avLst/>
        </a:prstGeom>
        <a:solidFill>
          <a:schemeClr val="accent6">
            <a:lumMod val="60000"/>
            <a:lumOff val="40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Налог на прибыль организаций, зачисляемый в </a:t>
          </a:r>
          <a:r>
            <a:rPr lang="ru-RU" sz="2100" b="1" i="1" kern="1200" dirty="0" smtClean="0">
              <a:solidFill>
                <a:schemeClr val="accent1">
                  <a:lumMod val="75000"/>
                </a:schemeClr>
              </a:solidFill>
              <a:effectLst/>
            </a:rPr>
            <a:t>консолидированный бюджет Смоленской области *</a:t>
          </a:r>
          <a:endParaRPr lang="ru-RU" sz="2100" b="1" i="1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1450" y="13969"/>
        <a:ext cx="3697233" cy="1593530"/>
      </dsp:txXfrm>
    </dsp:sp>
    <dsp:sp modelId="{51092AE0-CC27-480B-8E8C-625A633727A3}">
      <dsp:nvSpPr>
        <dsp:cNvPr id="0" name=""/>
        <dsp:cNvSpPr/>
      </dsp:nvSpPr>
      <dsp:spPr>
        <a:xfrm>
          <a:off x="3995347" y="13747"/>
          <a:ext cx="3733070" cy="1593975"/>
        </a:xfrm>
        <a:prstGeom prst="rect">
          <a:avLst/>
        </a:prstGeom>
        <a:solidFill>
          <a:schemeClr val="accent6">
            <a:lumMod val="60000"/>
            <a:lumOff val="40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Налог на прибыль организаций, зачисляемый в 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i="1" kern="1200" dirty="0" smtClean="0">
              <a:solidFill>
                <a:schemeClr val="accent1">
                  <a:lumMod val="75000"/>
                </a:schemeClr>
              </a:solidFill>
              <a:effectLst/>
            </a:rPr>
            <a:t>федеральный бюджет РФ</a:t>
          </a:r>
          <a:endParaRPr lang="ru-RU" sz="2100" b="1" i="1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3995347" y="13747"/>
        <a:ext cx="3733070" cy="1593975"/>
      </dsp:txXfrm>
    </dsp:sp>
    <dsp:sp modelId="{62779D47-68F8-4ABF-8570-E5D3D65AA05A}">
      <dsp:nvSpPr>
        <dsp:cNvPr id="0" name=""/>
        <dsp:cNvSpPr/>
      </dsp:nvSpPr>
      <dsp:spPr>
        <a:xfrm>
          <a:off x="0" y="1578880"/>
          <a:ext cx="3694889" cy="2289361"/>
        </a:xfrm>
        <a:prstGeom prst="rect">
          <a:avLst/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5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• не более 70%/90% первоначальной стоимости ОС и (или) суммы, на которую она увеличилась, - по расходам на приобретение и модернизацию ОС </a:t>
          </a:r>
        </a:p>
        <a:p>
          <a:pPr lvl="0" algn="ctr" defTabSz="6889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5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(в зависимости от вида деятельности);</a:t>
          </a:r>
        </a:p>
        <a:p>
          <a:pPr lvl="0" algn="ctr" defTabSz="6889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1550" b="1" kern="1200" dirty="0" smtClean="0">
            <a:solidFill>
              <a:schemeClr val="accent1">
                <a:lumMod val="75000"/>
              </a:schemeClr>
            </a:solidFill>
            <a:effectLst/>
            <a:latin typeface="+mn-lt"/>
          </a:endParaRPr>
        </a:p>
        <a:p>
          <a:pPr lvl="0" algn="ctr" defTabSz="6889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5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• не больше суммы, определяемой как разница между налогом, рассчитанным по обычной региональной ставке, и налогом по ставке 5%.</a:t>
          </a:r>
          <a:endParaRPr lang="ru-RU" sz="1550" kern="1200" dirty="0">
            <a:solidFill>
              <a:schemeClr val="accent1">
                <a:lumMod val="75000"/>
              </a:schemeClr>
            </a:solidFill>
            <a:effectLst/>
            <a:latin typeface="+mn-lt"/>
          </a:endParaRPr>
        </a:p>
      </dsp:txBody>
      <dsp:txXfrm>
        <a:off x="0" y="1578880"/>
        <a:ext cx="3694889" cy="2289361"/>
      </dsp:txXfrm>
    </dsp:sp>
    <dsp:sp modelId="{C762004D-54BA-48EA-98ED-BD3D549312F3}">
      <dsp:nvSpPr>
        <dsp:cNvPr id="0" name=""/>
        <dsp:cNvSpPr/>
      </dsp:nvSpPr>
      <dsp:spPr>
        <a:xfrm>
          <a:off x="4005004" y="1592702"/>
          <a:ext cx="3709693" cy="2252213"/>
        </a:xfrm>
        <a:prstGeom prst="rect">
          <a:avLst/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5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• может быть уменьшен на 10% от суммы расходов на приобретение и </a:t>
          </a:r>
        </a:p>
        <a:p>
          <a:pPr lvl="0" algn="ctr" defTabSz="6889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5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модернизацию ОС;</a:t>
          </a:r>
        </a:p>
        <a:p>
          <a:pPr lvl="0" algn="ctr" defTabSz="6889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1550" b="1" kern="1200" dirty="0" smtClean="0">
            <a:solidFill>
              <a:schemeClr val="accent1">
                <a:lumMod val="75000"/>
              </a:schemeClr>
            </a:solidFill>
            <a:effectLst/>
            <a:latin typeface="+mn-lt"/>
          </a:endParaRPr>
        </a:p>
        <a:p>
          <a:pPr lvl="0" algn="ctr" defTabSz="68897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5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• налог к уплате в федеральный бюджет может быть уменьшен до 0.</a:t>
          </a:r>
          <a:endParaRPr lang="ru-RU" sz="1550" b="1" kern="1200" dirty="0">
            <a:solidFill>
              <a:schemeClr val="accent1">
                <a:lumMod val="75000"/>
              </a:schemeClr>
            </a:solidFill>
            <a:effectLst/>
            <a:latin typeface="+mn-lt"/>
          </a:endParaRPr>
        </a:p>
      </dsp:txBody>
      <dsp:txXfrm>
        <a:off x="4005004" y="1592702"/>
        <a:ext cx="3709693" cy="2252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D75C7-A97A-4590-AC41-B7CD9348F0E0}">
      <dsp:nvSpPr>
        <dsp:cNvPr id="0" name=""/>
        <dsp:cNvSpPr/>
      </dsp:nvSpPr>
      <dsp:spPr>
        <a:xfrm>
          <a:off x="2508487" y="0"/>
          <a:ext cx="3290989" cy="823648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 smtClean="0">
              <a:effectLst/>
            </a:rPr>
            <a:t>Прибыль 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млн. руб.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20311" y="0"/>
        <a:ext cx="2467341" cy="823648"/>
      </dsp:txXfrm>
    </dsp:sp>
    <dsp:sp modelId="{50C82467-0425-4D49-A0ED-3FFB233C5F65}">
      <dsp:nvSpPr>
        <dsp:cNvPr id="0" name=""/>
        <dsp:cNvSpPr/>
      </dsp:nvSpPr>
      <dsp:spPr>
        <a:xfrm>
          <a:off x="5519263" y="0"/>
          <a:ext cx="3143179" cy="823648"/>
        </a:xfrm>
        <a:prstGeom prst="chevron">
          <a:avLst/>
        </a:prstGeom>
        <a:solidFill>
          <a:srgbClr val="99CC00">
            <a:alpha val="55000"/>
          </a:srgb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kern="0" spc="-100" baseline="0" dirty="0" smtClean="0">
              <a:effectLst/>
            </a:rPr>
            <a:t>Налог на прибыль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 млн. руб.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/>
            </a:rPr>
            <a:t>20% (17% регион. часть + 3% </a:t>
          </a:r>
          <a:r>
            <a:rPr lang="ru-RU" sz="1000" kern="1200" dirty="0" err="1" smtClean="0">
              <a:effectLst/>
            </a:rPr>
            <a:t>фед</a:t>
          </a:r>
          <a:r>
            <a:rPr lang="ru-RU" sz="1000" kern="1200" dirty="0" smtClean="0">
              <a:effectLst/>
            </a:rPr>
            <a:t>. часть)</a:t>
          </a:r>
          <a:endParaRPr lang="ru-RU" sz="1000" kern="1200" dirty="0">
            <a:effectLst/>
          </a:endParaRPr>
        </a:p>
      </dsp:txBody>
      <dsp:txXfrm>
        <a:off x="5931087" y="0"/>
        <a:ext cx="2319531" cy="823648"/>
      </dsp:txXfrm>
    </dsp:sp>
    <dsp:sp modelId="{DED5FCF5-E205-4B63-9C4C-09994D2FE271}">
      <dsp:nvSpPr>
        <dsp:cNvPr id="0" name=""/>
        <dsp:cNvSpPr/>
      </dsp:nvSpPr>
      <dsp:spPr>
        <a:xfrm>
          <a:off x="0" y="0"/>
          <a:ext cx="2780641" cy="823648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i="0" kern="1200" dirty="0" smtClean="0"/>
            <a:t>Инвестиции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 млн. руб.</a:t>
          </a:r>
          <a:endParaRPr lang="ru-RU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24" y="0"/>
        <a:ext cx="1956993" cy="823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D75C7-A97A-4590-AC41-B7CD9348F0E0}">
      <dsp:nvSpPr>
        <dsp:cNvPr id="0" name=""/>
        <dsp:cNvSpPr/>
      </dsp:nvSpPr>
      <dsp:spPr>
        <a:xfrm>
          <a:off x="2508487" y="0"/>
          <a:ext cx="3290989" cy="823648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effectLst/>
            </a:rPr>
            <a:t>Прибыль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 млн. руб.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effectLst/>
            </a:rPr>
            <a:t>(ежегодно в течение 3-х лет)</a:t>
          </a:r>
          <a:endParaRPr lang="ru-RU" sz="1000" kern="1200" dirty="0">
            <a:effectLst/>
          </a:endParaRPr>
        </a:p>
      </dsp:txBody>
      <dsp:txXfrm>
        <a:off x="2920311" y="0"/>
        <a:ext cx="2467341" cy="823648"/>
      </dsp:txXfrm>
    </dsp:sp>
    <dsp:sp modelId="{50C82467-0425-4D49-A0ED-3FFB233C5F65}">
      <dsp:nvSpPr>
        <dsp:cNvPr id="0" name=""/>
        <dsp:cNvSpPr/>
      </dsp:nvSpPr>
      <dsp:spPr>
        <a:xfrm>
          <a:off x="5519263" y="0"/>
          <a:ext cx="3143179" cy="823648"/>
        </a:xfrm>
        <a:prstGeom prst="chevron">
          <a:avLst/>
        </a:prstGeom>
        <a:solidFill>
          <a:srgbClr val="99CC00">
            <a:alpha val="55000"/>
          </a:srgb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kern="0" spc="-100" baseline="0" dirty="0" smtClean="0">
              <a:effectLst/>
            </a:rPr>
            <a:t>Налог на прибыль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 млн. руб.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/>
            </a:rPr>
            <a:t>20% (17% регион. часть + 3% </a:t>
          </a:r>
          <a:r>
            <a:rPr lang="ru-RU" sz="1000" kern="1200" dirty="0" err="1" smtClean="0">
              <a:effectLst/>
            </a:rPr>
            <a:t>фед</a:t>
          </a:r>
          <a:r>
            <a:rPr lang="ru-RU" sz="1000" kern="1200" dirty="0" smtClean="0">
              <a:effectLst/>
            </a:rPr>
            <a:t>. часть)</a:t>
          </a:r>
          <a:endParaRPr lang="ru-RU" sz="1000" kern="1200" dirty="0">
            <a:effectLst/>
          </a:endParaRPr>
        </a:p>
      </dsp:txBody>
      <dsp:txXfrm>
        <a:off x="5931087" y="0"/>
        <a:ext cx="2319531" cy="823648"/>
      </dsp:txXfrm>
    </dsp:sp>
    <dsp:sp modelId="{DED5FCF5-E205-4B63-9C4C-09994D2FE271}">
      <dsp:nvSpPr>
        <dsp:cNvPr id="0" name=""/>
        <dsp:cNvSpPr/>
      </dsp:nvSpPr>
      <dsp:spPr>
        <a:xfrm>
          <a:off x="0" y="0"/>
          <a:ext cx="2780641" cy="823648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i="0" kern="1200" dirty="0" smtClean="0"/>
            <a:t>Инвестиции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</a:t>
          </a:r>
          <a:r>
            <a:rPr lang="ru-RU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млн. руб.</a:t>
          </a:r>
          <a:endParaRPr lang="ru-RU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24" y="0"/>
        <a:ext cx="1956993" cy="823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8F9E7-62D2-4F4F-BDEA-A5F5FB94314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AC457-4CE5-4849-B8F3-A441BD477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3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AC457-4CE5-4849-B8F3-A441BD477CA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4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2C030-BEEF-4DE0-9C67-4F45459C62B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2C030-BEEF-4DE0-9C67-4F45459C62B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5063-7B84-4FE0-918C-90D5024E5C3F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8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8FAB-C19C-41AE-875E-02D0EDA50F68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E173-B854-454E-AE67-08AA43DD8D69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0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09EB-C98B-4C35-B523-28F757A815A2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2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30BB-3AE6-4C25-AE8F-54DEC2C0F26B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8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A1B3-E707-4544-AB1A-20F9F6AF7AE8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8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9867-398D-409A-AC72-0D3C47A86EA3}" type="datetime1">
              <a:rPr lang="ru-RU" smtClean="0"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2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7D94-4335-4C5F-A5FC-C36BDB40396B}" type="datetime1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1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541D-081C-4FC9-81FA-C7F763A6800E}" type="datetime1">
              <a:rPr lang="ru-RU" smtClean="0"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2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D2C3-B211-4D1E-BF5D-1294FC81A394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7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B6C2-4F04-46A4-B1DF-3046493B462A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4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55BA-34F5-44CB-A5C6-3E4C10980B9B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vest-smolensk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5421"/>
          <a:stretch/>
        </p:blipFill>
        <p:spPr>
          <a:xfrm>
            <a:off x="0" y="-123158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18437" y="2752531"/>
            <a:ext cx="7587438" cy="1456629"/>
          </a:xfrm>
          <a:prstGeom prst="rect">
            <a:avLst/>
          </a:prstGeom>
          <a:gradFill flip="none" rotWithShape="1">
            <a:gsLst>
              <a:gs pos="1000">
                <a:schemeClr val="accent6">
                  <a:lumMod val="75000"/>
                </a:schemeClr>
              </a:gs>
              <a:gs pos="5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5">
                <a:shade val="50000"/>
                <a:alpha val="0"/>
              </a:schemeClr>
            </a:solidFill>
          </a:ln>
          <a:effectLst>
            <a:outerShdw blurRad="50800" dist="38100" dir="5100000" sx="102000" sy="102000" algn="t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налоговый вычет по налогу на прибыль организаций</a:t>
            </a:r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2980" y="4306630"/>
            <a:ext cx="7692895" cy="647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 286.1 НК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от 30.04.2020 №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29-з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5727" y="1718438"/>
            <a:ext cx="8515350" cy="190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25"/>
              </a:spcAft>
            </a:pPr>
            <a:endParaRPr lang="ru-RU" sz="1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umbLightC" panose="02000503040000020004" pitchFamily="2" charset="-52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umbLightC" panose="02000503040000020004" pitchFamily="2" charset="-52"/>
                <a:cs typeface="Times New Roman" panose="02020603050405020304" pitchFamily="18" charset="0"/>
              </a:rPr>
              <a:t> </a:t>
            </a:r>
            <a:r>
              <a:rPr lang="ru-RU" sz="1600" dirty="0" smtClean="0"/>
              <a:t>позволяет инвестору </a:t>
            </a: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уменьшить налог на прибыль</a:t>
            </a:r>
            <a:r>
              <a:rPr lang="ru-RU" sz="1900" dirty="0" smtClean="0"/>
              <a:t> </a:t>
            </a:r>
            <a:r>
              <a:rPr lang="ru-RU" sz="19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</a:t>
            </a:r>
            <a:r>
              <a:rPr lang="ru-RU" sz="1600" dirty="0" smtClean="0"/>
              <a:t>, подлежащий зачислению в бюджет Смоленской области, на величину расходов по приобретению, сооружению, изготовлению, доставке основных средств, а также достройке, </a:t>
            </a:r>
            <a:r>
              <a:rPr lang="ru-RU" sz="1600" dirty="0"/>
              <a:t>дооборудованию</a:t>
            </a:r>
            <a:r>
              <a:rPr lang="ru-RU" sz="1600" dirty="0" smtClean="0"/>
              <a:t>, </a:t>
            </a:r>
            <a:r>
              <a:rPr lang="ru-RU" sz="1600" dirty="0"/>
              <a:t>реконструкции, модернизации, </a:t>
            </a:r>
            <a:r>
              <a:rPr lang="ru-RU" sz="1600" dirty="0" smtClean="0"/>
              <a:t>техническому перевооружению объектов основных средств;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>
                <a:ln w="0"/>
                <a:latin typeface="PlumbLightC" panose="02000503040000020004" pitchFamily="2" charset="-52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n w="0"/>
                <a:latin typeface="PlumbLightC" panose="02000503040000020004" pitchFamily="2" charset="-52"/>
                <a:cs typeface="Times New Roman" panose="02020603050405020304" pitchFamily="18" charset="0"/>
              </a:rPr>
              <a:t> </a:t>
            </a:r>
            <a:r>
              <a:rPr lang="ru-RU" sz="1600" dirty="0" smtClean="0"/>
              <a:t>право </a:t>
            </a:r>
            <a:r>
              <a:rPr lang="ru-RU" sz="1600" dirty="0"/>
              <a:t>на применение </a:t>
            </a:r>
            <a:r>
              <a:rPr lang="ru-RU" sz="1600" dirty="0" smtClean="0"/>
              <a:t>ИНВ реализуется с </a:t>
            </a:r>
            <a:r>
              <a:rPr lang="ru-RU" sz="1600" dirty="0"/>
              <a:t>учетом положений </a:t>
            </a:r>
            <a:r>
              <a:rPr lang="ru-RU" sz="1600" dirty="0" smtClean="0"/>
              <a:t>Налогового кодекса Российской Федерации (</a:t>
            </a:r>
            <a:r>
              <a:rPr lang="ru-RU" sz="1600" dirty="0"/>
              <a:t>ст. 286.1</a:t>
            </a:r>
            <a:r>
              <a:rPr lang="ru-RU" sz="1600" dirty="0" smtClean="0"/>
              <a:t>) и регионального законодательства.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2299" y="1021178"/>
            <a:ext cx="8867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ИНВЕСТИЦИОННЫЙ НАЛОГОВЫЙ </a:t>
            </a:r>
            <a:r>
              <a:rPr lang="ru-RU" sz="2400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ВЫЧЕТ </a:t>
            </a:r>
            <a:endParaRPr lang="en-US" sz="2400" b="1" dirty="0">
              <a:ln w="10541" cmpd="sng">
                <a:solidFill>
                  <a:srgbClr val="28A1AA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далее - ИНВ)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474824" y="0"/>
            <a:ext cx="6669176" cy="790575"/>
            <a:chOff x="2474824" y="113206"/>
            <a:chExt cx="6669176" cy="7905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4883" y="113206"/>
              <a:ext cx="6249117" cy="7905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74824" y="154550"/>
              <a:ext cx="6669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ИНВЕСТИЦИОННЫЙ НАЛОГОВЫЙ ВЫЧЕТ            ПО НАЛОГУ НА ПРИБЫЛЬ ОРГАНИЗАЦИЙ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Open Sans Semibold" panose="020B0706030804020204" pitchFamily="34" charset="0"/>
                <a:cs typeface="Arial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848100" y="638492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>
                <a:solidFill>
                  <a:schemeClr val="accent1">
                    <a:lumMod val="75000"/>
                  </a:schemeClr>
                </a:solidFill>
              </a:rPr>
              <a:pPr algn="ctr"/>
              <a:t>2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5739" y="4012163"/>
            <a:ext cx="7361853" cy="1250953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Смоленской области принят областной закон </a:t>
            </a:r>
            <a:r>
              <a:rPr lang="ru-RU" dirty="0"/>
              <a:t>от 30.04.2020 № </a:t>
            </a:r>
            <a:r>
              <a:rPr lang="ru-RU" dirty="0" smtClean="0"/>
              <a:t>29-з     </a:t>
            </a:r>
            <a:r>
              <a:rPr lang="ru-RU" dirty="0"/>
              <a:t>«</a:t>
            </a:r>
            <a:r>
              <a:rPr lang="ru-RU" dirty="0" smtClean="0"/>
              <a:t>Об инвестиционном </a:t>
            </a:r>
            <a:r>
              <a:rPr lang="ru-RU" dirty="0"/>
              <a:t>налоговом вычете по налогу на прибыль организаций на территории Смоленской </a:t>
            </a:r>
            <a:r>
              <a:rPr lang="ru-RU" dirty="0" smtClean="0"/>
              <a:t>области»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3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7320" y="1413499"/>
            <a:ext cx="868375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dirty="0" smtClean="0"/>
          </a:p>
          <a:p>
            <a:pPr marL="742950" lvl="1" indent="-285750" algn="just">
              <a:buBlip>
                <a:blip r:embed="rId2"/>
              </a:buBlip>
            </a:pPr>
            <a:r>
              <a:rPr lang="ru-RU" dirty="0" smtClean="0"/>
              <a:t>Организациям, осуществляющим следующие виды деятельности: производство напитков и пищевых продуктов, производство отдельных видов промышленной продукции, информационные технологии, </a:t>
            </a:r>
            <a:r>
              <a:rPr lang="ru-RU" dirty="0" err="1" smtClean="0"/>
              <a:t>гостинично</a:t>
            </a:r>
            <a:r>
              <a:rPr lang="ru-RU" dirty="0" smtClean="0"/>
              <a:t>-туристическая деятельность, </a:t>
            </a:r>
            <a:r>
              <a:rPr lang="ru-RU" dirty="0"/>
              <a:t>образование, в </a:t>
            </a:r>
            <a:r>
              <a:rPr lang="ru-RU" dirty="0" smtClean="0"/>
              <a:t>области здравоохранения, в области искусства и развлечений, другие*;</a:t>
            </a:r>
          </a:p>
          <a:p>
            <a:pPr marL="742950" lvl="1" indent="-285750" algn="just">
              <a:buBlip>
                <a:blip r:embed="rId2"/>
              </a:buBlip>
            </a:pPr>
            <a:r>
              <a:rPr lang="ru-RU" dirty="0" smtClean="0"/>
              <a:t>Организациям-субъектам МСП, </a:t>
            </a:r>
            <a:r>
              <a:rPr lang="ru-RU" dirty="0"/>
              <a:t>заключившим с Министерством промышленности и торговли Российской Федерации соглашения о реализации корпоративной программы повышения </a:t>
            </a:r>
            <a:r>
              <a:rPr lang="ru-RU" dirty="0" smtClean="0"/>
              <a:t>конкурентоспособности;</a:t>
            </a:r>
          </a:p>
          <a:p>
            <a:pPr marL="742950" lvl="1" indent="-285750" algn="just">
              <a:buBlip>
                <a:blip r:embed="rId2"/>
              </a:buBlip>
            </a:pPr>
            <a:r>
              <a:rPr lang="ru-RU" dirty="0" smtClean="0"/>
              <a:t>Резидентам </a:t>
            </a:r>
            <a:r>
              <a:rPr lang="ru-RU" dirty="0"/>
              <a:t>областных государственных индустриальных </a:t>
            </a:r>
            <a:r>
              <a:rPr lang="ru-RU" dirty="0" smtClean="0"/>
              <a:t>парков </a:t>
            </a:r>
            <a:r>
              <a:rPr lang="ru-RU" dirty="0"/>
              <a:t>и управляющим компаниям областных государственных индустриальных парков</a:t>
            </a:r>
            <a:r>
              <a:rPr lang="ru-RU" dirty="0" smtClean="0"/>
              <a:t>, расположенных </a:t>
            </a:r>
            <a:r>
              <a:rPr lang="ru-RU" dirty="0"/>
              <a:t>на территории Смоленской области</a:t>
            </a:r>
            <a:r>
              <a:rPr lang="ru-RU" dirty="0" smtClean="0"/>
              <a:t>.</a:t>
            </a:r>
          </a:p>
          <a:p>
            <a:pPr lvl="1" algn="just"/>
            <a:endParaRPr lang="ru-RU" b="1" dirty="0">
              <a:latin typeface="PlumbLightC" panose="02000503040000020004" pitchFamily="2" charset="-52"/>
              <a:cs typeface="Times New Roman" panose="02020603050405020304" pitchFamily="18" charset="0"/>
            </a:endParaRPr>
          </a:p>
          <a:p>
            <a:pPr lvl="1" algn="just"/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* </a:t>
            </a:r>
            <a:r>
              <a:rPr lang="ru-RU" sz="1400" dirty="0">
                <a:latin typeface="+mj-lt"/>
              </a:rPr>
              <a:t>доля выручки от указанной деятельности составляет не менее 70 </a:t>
            </a:r>
            <a:r>
              <a:rPr lang="ru-RU" sz="1400" dirty="0" smtClean="0">
                <a:latin typeface="+mj-lt"/>
              </a:rPr>
              <a:t>% </a:t>
            </a:r>
            <a:r>
              <a:rPr lang="ru-RU" sz="1400" dirty="0">
                <a:latin typeface="+mj-lt"/>
              </a:rPr>
              <a:t>в общем объеме выручки от реализации товаров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299" y="951834"/>
            <a:ext cx="8867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ПРАВО  НА ПРИМЕНЕНИЕ  ИНВ ПРЕДОСТАВЛЯЕТСЯ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471510" y="0"/>
            <a:ext cx="6672490" cy="829173"/>
            <a:chOff x="2471510" y="113206"/>
            <a:chExt cx="6672490" cy="8291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71510" y="173849"/>
              <a:ext cx="6669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ИНВЕСТИЦИОННЫЙ НАЛОГОВЫЙ ВЫЧЕТ             ПО НАЛОГУ НА ПРИБЫЛЬ ОРГАНИЗАЦИЙ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777296" y="642302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3</a:t>
            </a:fld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457843" y="1211552"/>
            <a:ext cx="8517315" cy="4463577"/>
            <a:chOff x="2185644" y="1322286"/>
            <a:chExt cx="6375959" cy="877402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2195427" y="1322286"/>
              <a:ext cx="6343522" cy="985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>
                    <a:alpha val="70000"/>
                  </a:srgb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dist="91581" dir="3378596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350">
                <a:solidFill>
                  <a:srgbClr val="FFFFFF"/>
                </a:solidFill>
                <a:latin typeface="PlumbLightC" panose="02000503040000020004" pitchFamily="2" charset="-52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gray">
            <a:xfrm>
              <a:off x="2211809" y="1338346"/>
              <a:ext cx="6258175" cy="72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Использование ИНВ необходимо отразить в учетной политике</a:t>
              </a:r>
              <a:endParaRPr lang="ru-RU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gray">
            <a:xfrm>
              <a:off x="2195427" y="1943646"/>
              <a:ext cx="6359906" cy="1017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>
                    <a:alpha val="70000"/>
                  </a:srgb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dist="91581" dir="3378596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350">
                <a:solidFill>
                  <a:srgbClr val="FFFFFF"/>
                </a:solidFill>
                <a:latin typeface="PlumbLightC" panose="02000503040000020004" pitchFamily="2" charset="-52"/>
              </a:endParaRPr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gray">
            <a:xfrm>
              <a:off x="2195427" y="1444137"/>
              <a:ext cx="6343523" cy="14017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>
                    <a:alpha val="70000"/>
                  </a:srgb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dist="91581" dir="3378596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350">
                <a:solidFill>
                  <a:srgbClr val="FFFFFF"/>
                </a:solidFill>
                <a:latin typeface="PlumbLightC" panose="02000503040000020004" pitchFamily="2" charset="-52"/>
              </a:endParaRP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gray">
            <a:xfrm>
              <a:off x="2195427" y="1457258"/>
              <a:ext cx="6274556" cy="12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Применять </a:t>
              </a:r>
              <a:r>
                <a:rPr lang="ru-RU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ИНВ, </a:t>
              </a:r>
              <a:r>
                <a:rPr lang="ru-RU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также как и отказаться от него, допустимо </a:t>
              </a:r>
              <a:r>
                <a:rPr lang="ru-RU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с </a:t>
              </a:r>
              <a:r>
                <a:rPr lang="ru-RU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начала налогового </a:t>
              </a:r>
              <a:r>
                <a:rPr lang="ru-RU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периода. Менять </a:t>
              </a:r>
              <a:r>
                <a:rPr lang="ru-RU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решение можно раз в </a:t>
              </a:r>
              <a:r>
                <a:rPr lang="ru-RU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3 </a:t>
              </a:r>
              <a:r>
                <a:rPr lang="ru-RU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a typeface="+mj-ea"/>
                  <a:cs typeface="Times New Roman" panose="02020603050405020304" pitchFamily="18" charset="0"/>
                </a:rPr>
                <a:t>года</a:t>
              </a:r>
            </a:p>
          </p:txBody>
        </p:sp>
        <p:sp>
          <p:nvSpPr>
            <p:cNvPr id="18" name="AutoShape 4"/>
            <p:cNvSpPr>
              <a:spLocks noChangeArrowheads="1"/>
            </p:cNvSpPr>
            <p:nvPr/>
          </p:nvSpPr>
          <p:spPr bwMode="gray">
            <a:xfrm>
              <a:off x="2201696" y="1598087"/>
              <a:ext cx="6359907" cy="1687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>
                    <a:alpha val="70000"/>
                  </a:srgb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dist="91581" dir="3378596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350">
                <a:solidFill>
                  <a:srgbClr val="FFFFFF"/>
                </a:solidFill>
                <a:latin typeface="PlumbLightC" panose="02000503040000020004" pitchFamily="2" charset="-52"/>
              </a:endParaRPr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gray">
            <a:xfrm>
              <a:off x="2185644" y="2053248"/>
              <a:ext cx="6353305" cy="1464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>
                    <a:alpha val="70000"/>
                  </a:srgb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dist="91581" dir="3378596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350">
                <a:solidFill>
                  <a:srgbClr val="FFFFFF"/>
                </a:solidFill>
                <a:latin typeface="PlumbLightC" panose="02000503040000020004" pitchFamily="2" charset="-52"/>
              </a:endParaRPr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gray">
          <a:xfrm>
            <a:off x="495570" y="5005412"/>
            <a:ext cx="79525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машины и оборудование, транспортные средства </a:t>
            </a:r>
            <a:endParaRPr lang="ru-RU" dirty="0" smtClean="0">
              <a:ln w="10541" cmpd="sng">
                <a:solidFill>
                  <a:srgbClr val="28A1AA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a typeface="+mj-ea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8 </a:t>
            </a:r>
            <a:r>
              <a:rPr lang="ru-RU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- 10 </a:t>
            </a:r>
            <a:r>
              <a:rPr lang="ru-RU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амортизационных </a:t>
            </a:r>
            <a:r>
              <a:rPr lang="ru-RU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групп</a:t>
            </a:r>
            <a:r>
              <a:rPr lang="ru-RU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842" y="787241"/>
            <a:ext cx="818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43000" algn="ctr"/>
            <a:r>
              <a:rPr lang="ru-RU" sz="2400" b="1" spc="2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ПОРЯДОК</a:t>
            </a:r>
            <a:r>
              <a:rPr lang="ru-RU" sz="1200" b="1" spc="2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2400" b="1" spc="2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ПРИМЕНЕНИЯ</a:t>
            </a:r>
            <a:r>
              <a:rPr lang="ru-RU" sz="1200" b="1" spc="2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2400" b="1" spc="2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ИНВ</a:t>
            </a:r>
            <a:endParaRPr lang="ru-RU" sz="2400" b="1" spc="200" dirty="0">
              <a:ln w="10541" cmpd="sng">
                <a:solidFill>
                  <a:srgbClr val="28A1AA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883" y="-17730"/>
            <a:ext cx="6249117" cy="72646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704413" y="6340183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4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7828" y="2775586"/>
            <a:ext cx="8114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-90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Объекты ОС, в отношении которых был применен </a:t>
            </a:r>
            <a:r>
              <a:rPr lang="ru-RU" spc="-9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ИНВ, </a:t>
            </a:r>
            <a:r>
              <a:rPr lang="ru-RU" spc="-90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не подлежат амортизации, </a:t>
            </a:r>
            <a:endParaRPr lang="en-US" spc="-90" dirty="0" smtClean="0">
              <a:ln w="10541" cmpd="sng">
                <a:solidFill>
                  <a:srgbClr val="28A1AA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pc="-9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также к ним не </a:t>
            </a:r>
            <a:r>
              <a:rPr lang="ru-RU" spc="-90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применяется амортизационная премия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301" y="3654212"/>
            <a:ext cx="8487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43000" algn="ctr"/>
            <a:r>
              <a:rPr lang="ru-RU" sz="16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Расходы на приобретение и модернизацию, достройку, дооборудование, реконструкцию, техническое перевооружение в отношении следующих ОС: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2291" y="4472765"/>
            <a:ext cx="7585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основные средства 3 - 7 амортизационных групп</a:t>
            </a:r>
            <a:r>
              <a:rPr lang="ru-RU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94882" y="851"/>
            <a:ext cx="62491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Open Sans Semibold" panose="020B0706030804020204" pitchFamily="34" charset="0"/>
                <a:cs typeface="Arial" pitchFamily="34" charset="0"/>
              </a:rPr>
              <a:t>ИНВЕСТИЦИОННЫЙ НАЛОГОВЫЙ ВЫЧЕТ               ПО НАЛОГУ НА ПРИБЫЛЬ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5355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240" y="5297619"/>
            <a:ext cx="8694178" cy="71238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ru-RU" sz="1600" spc="1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* остаток сумм ИНВ </a:t>
            </a:r>
            <a:r>
              <a:rPr lang="ru-RU" sz="1600" spc="100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можно перенести на последующие </a:t>
            </a:r>
            <a:r>
              <a:rPr lang="ru-RU" sz="1600" spc="1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периоды </a:t>
            </a:r>
            <a:br>
              <a:rPr lang="ru-RU" sz="1600" spc="1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600" spc="1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(но не более 3-х лет)</a:t>
            </a:r>
            <a:endParaRPr lang="ru-RU" sz="1600" dirty="0">
              <a:ln w="10541" cmpd="sng">
                <a:solidFill>
                  <a:srgbClr val="28A1AA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894883" y="-125229"/>
            <a:ext cx="6249117" cy="905642"/>
            <a:chOff x="2916148" y="-50597"/>
            <a:chExt cx="6249117" cy="80420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6148" y="60606"/>
              <a:ext cx="6249117" cy="693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998381" y="-50597"/>
              <a:ext cx="6166884" cy="737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Open Sans Semibold" panose="020B0706030804020204" pitchFamily="34" charset="0"/>
                <a:cs typeface="Arial" pitchFamily="34" charset="0"/>
              </a:endParaRPr>
            </a:p>
            <a:p>
              <a:pPr algn="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ИНВЕСТИЦИОННЫЙ 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НАЛОГОВЫЙ 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ВЫЧЕТ             ПО НАЛОГУ НА ПРИБЫЛЬ ОРГАНИЗАЦИЙ</a:t>
              </a:r>
              <a:endParaRPr lang="ru-RU" sz="2300" b="1" dirty="0">
                <a:solidFill>
                  <a:schemeClr val="bg1"/>
                </a:solidFill>
                <a:latin typeface="PlumbLightC" panose="02000503040000020004" pitchFamily="2" charset="-52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9" name="Объект 2"/>
          <p:cNvSpPr txBox="1">
            <a:spLocks/>
          </p:cNvSpPr>
          <p:nvPr/>
        </p:nvSpPr>
        <p:spPr>
          <a:xfrm>
            <a:off x="901696" y="877638"/>
            <a:ext cx="7243503" cy="379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spc="2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РАЗМЕР</a:t>
            </a:r>
            <a:r>
              <a:rPr lang="ru-RU" sz="1400" b="1" spc="2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2400" b="1" spc="200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Times New Roman" panose="02020603050405020304" pitchFamily="18" charset="0"/>
              </a:rPr>
              <a:t>ИНВ</a:t>
            </a:r>
            <a:endParaRPr lang="ru-RU" sz="2400" b="1" spc="200" dirty="0">
              <a:ln w="10541" cmpd="sng">
                <a:solidFill>
                  <a:srgbClr val="28A1AA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37354201"/>
              </p:ext>
            </p:extLst>
          </p:nvPr>
        </p:nvGraphicFramePr>
        <p:xfrm>
          <a:off x="925032" y="1332067"/>
          <a:ext cx="7729869" cy="420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3857625" y="636587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5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480" y="1366237"/>
            <a:ext cx="8486775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67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480" y="881489"/>
            <a:ext cx="8270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Пример расчета ИНВ – вариант 1</a:t>
            </a:r>
            <a:endParaRPr lang="ru-RU" sz="2000" b="1" dirty="0">
              <a:ln w="10541" cmpd="sng">
                <a:solidFill>
                  <a:srgbClr val="28A1AA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474824" y="-3036"/>
            <a:ext cx="6669176" cy="829173"/>
            <a:chOff x="2474824" y="113206"/>
            <a:chExt cx="6669176" cy="82917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474824" y="234493"/>
              <a:ext cx="6669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ИНВЕСТИЦИОННЫЙ НАЛОГОВЫЙ ВЫЧЕТ 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           ПО 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НАЛОГУ НА ПРИБЫЛЬ ОРГАНИЗАЦИЙ</a:t>
              </a: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gray">
          <a:xfrm>
            <a:off x="711870" y="3859336"/>
            <a:ext cx="176295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 </a:t>
            </a:r>
            <a:endParaRPr lang="ru-RU" sz="1050" b="1" dirty="0">
              <a:latin typeface="PlumbLightC" panose="0200050304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gray">
          <a:xfrm>
            <a:off x="352130" y="2216727"/>
            <a:ext cx="4269413" cy="2915359"/>
          </a:xfrm>
          <a:prstGeom prst="roundRect">
            <a:avLst>
              <a:gd name="adj" fmla="val 16667"/>
            </a:avLst>
          </a:prstGeom>
          <a:ln w="22860" cap="sq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gray">
          <a:xfrm>
            <a:off x="4752754" y="2216727"/>
            <a:ext cx="4129502" cy="2915359"/>
          </a:xfrm>
          <a:prstGeom prst="roundRect">
            <a:avLst>
              <a:gd name="adj" fmla="val 16667"/>
            </a:avLst>
          </a:prstGeom>
          <a:ln w="22860" cap="sq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2571821818"/>
              </p:ext>
            </p:extLst>
          </p:nvPr>
        </p:nvGraphicFramePr>
        <p:xfrm>
          <a:off x="411981" y="1281599"/>
          <a:ext cx="8662443" cy="82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185986" y="5338472"/>
            <a:ext cx="8905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Общий размер </a:t>
            </a:r>
            <a:r>
              <a:rPr lang="ru-RU" sz="2400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ИНВ </a:t>
            </a:r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составит: </a:t>
            </a:r>
            <a:r>
              <a:rPr lang="en-US" sz="2400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14</a:t>
            </a:r>
            <a:r>
              <a:rPr lang="ru-RU" sz="2400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+ 2 = </a:t>
            </a:r>
            <a:r>
              <a:rPr lang="ru-RU" sz="2400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16 </a:t>
            </a:r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52012" y="6285912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6</a:t>
            </a:fld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480" y="2315930"/>
            <a:ext cx="422606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Региональная часть </a:t>
            </a:r>
          </a:p>
          <a:p>
            <a:pPr algn="ctr"/>
            <a:endParaRPr lang="ru-RU" sz="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1. Определяем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разницу между суммой налога на прибыль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при обычной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рег. ставке (17%) и ставке налога для расчета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(5%)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endParaRPr lang="ru-RU" sz="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      Сумма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налога при 17% -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20,4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руб. 	</a:t>
            </a: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      Сумма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налога при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5%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-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6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руб. 	</a:t>
            </a: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      Предельная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величина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вычета: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20,4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–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6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= </a:t>
            </a:r>
            <a:r>
              <a:rPr lang="en-US" sz="12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14,4</a:t>
            </a:r>
            <a:r>
              <a:rPr lang="ru-RU" sz="12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руб. 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	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2. Определяем величину ИНВ по результатам произведенных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инвестиций, в  совокупности не более: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	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20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руб. *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70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%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= 14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руб. 	</a:t>
            </a:r>
          </a:p>
          <a:p>
            <a:endParaRPr lang="ru-RU" sz="1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3. Величина ИНВ для компании </a:t>
            </a:r>
            <a:r>
              <a:rPr lang="en-US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c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оставит</a:t>
            </a:r>
            <a:r>
              <a:rPr lang="en-US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1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4 млн. руб. 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Налог к уплате в консолидированный бюджет – 6,4 млн. руб. (вместо 20,4 млн. руб.)</a:t>
            </a:r>
          </a:p>
          <a:p>
            <a:r>
              <a:rPr lang="ru-RU" sz="1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	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52753" y="2315929"/>
            <a:ext cx="409901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Федеральная часть </a:t>
            </a:r>
          </a:p>
          <a:p>
            <a:endParaRPr lang="ru-RU" sz="1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1.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Определяем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величину ИНВ по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результатам произведенных инвестиций,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в  совокупности не более : 	</a:t>
            </a:r>
          </a:p>
          <a:p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      20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 руб. * 10% = </a:t>
            </a:r>
            <a:r>
              <a:rPr lang="ru-RU" sz="1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 </a:t>
            </a:r>
            <a:r>
              <a:rPr lang="ru-RU" sz="12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</a:t>
            </a:r>
            <a:r>
              <a:rPr lang="ru-RU" sz="1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руб.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	</a:t>
            </a:r>
          </a:p>
          <a:p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Сумма </a:t>
            </a:r>
            <a:r>
              <a:rPr lang="ru-RU" sz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фед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. части налога 3% - 3,6 млн руб. 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Из 3,6 млн. руб. вычитаем 2 млн. руб., 1,6 млн. руб. к уплате.</a:t>
            </a:r>
          </a:p>
          <a:p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. Величина ИНВ </a:t>
            </a:r>
            <a:r>
              <a:rPr lang="en-US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c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оставит</a:t>
            </a:r>
            <a:r>
              <a:rPr lang="en-US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 млн. руб. 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Налог к уплате в федеральный бюджет 1,6 млн. руб. (вместо 3,6 млн. руб.) 	</a:t>
            </a:r>
          </a:p>
          <a:p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endParaRPr lang="ru-RU" sz="1000" dirty="0"/>
          </a:p>
          <a:p>
            <a:r>
              <a:rPr lang="ru-RU" sz="1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708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480" y="1366237"/>
            <a:ext cx="8486775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13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indent="243000" algn="just"/>
            <a:endParaRPr lang="ru-RU" sz="67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480" y="881489"/>
            <a:ext cx="8270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Пример расчета ИНВ – вариант 2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405248" y="-3036"/>
            <a:ext cx="6738752" cy="823587"/>
            <a:chOff x="2405248" y="113206"/>
            <a:chExt cx="6738752" cy="82917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405248" y="177369"/>
              <a:ext cx="6669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ИНВЕСТИЦИОННЫЙ НАЛОГОВЫЙ ВЫЧЕТ 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           ПО 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НАЛОГУ НА ПРИБЫЛЬ ОРГАНИЗАЦИЙ</a:t>
              </a: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gray">
          <a:xfrm>
            <a:off x="711870" y="3859336"/>
            <a:ext cx="176295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 </a:t>
            </a:r>
            <a:endParaRPr lang="ru-RU" sz="1050" b="1" dirty="0">
              <a:latin typeface="PlumbLightC" panose="0200050304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gray">
          <a:xfrm>
            <a:off x="395480" y="2216727"/>
            <a:ext cx="4226064" cy="3216637"/>
          </a:xfrm>
          <a:prstGeom prst="roundRect">
            <a:avLst>
              <a:gd name="adj" fmla="val 16667"/>
            </a:avLst>
          </a:prstGeom>
          <a:ln w="2286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gray">
          <a:xfrm>
            <a:off x="4956183" y="2201711"/>
            <a:ext cx="3895585" cy="3231654"/>
          </a:xfrm>
          <a:prstGeom prst="roundRect">
            <a:avLst>
              <a:gd name="adj" fmla="val 16667"/>
            </a:avLst>
          </a:prstGeom>
          <a:ln w="2286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365364288"/>
              </p:ext>
            </p:extLst>
          </p:nvPr>
        </p:nvGraphicFramePr>
        <p:xfrm>
          <a:off x="411981" y="1281599"/>
          <a:ext cx="8662443" cy="82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185986" y="5352128"/>
            <a:ext cx="8905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Общий размер ИНВ за 3 года составит: </a:t>
            </a:r>
          </a:p>
          <a:p>
            <a:pPr algn="ctr"/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7,2*3</a:t>
            </a:r>
            <a:r>
              <a:rPr lang="en-US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+ 1,8 = 23,4 млн. руб.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52012" y="6285912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7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2804" y="2201710"/>
            <a:ext cx="422606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Региональная часть </a:t>
            </a:r>
          </a:p>
          <a:p>
            <a:pPr algn="ctr"/>
            <a:endParaRPr lang="ru-RU" sz="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1. Определяем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разницу между суммой налога на прибыль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при обычной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рег. ставке (17%) и ставке налога для расчета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(5%)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endParaRPr lang="ru-RU" sz="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      Сумма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налога при 17% -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10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,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руб. 	</a:t>
            </a: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      Сумма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налога при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5%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-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3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руб. 	</a:t>
            </a: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      Предельная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величина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вычета: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10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,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–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3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= </a:t>
            </a:r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7,2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млн. руб. </a:t>
            </a:r>
          </a:p>
          <a:p>
            <a:r>
              <a:rPr lang="ru-RU" sz="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	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2. Определяем величину ИНВ по результатам произведенных инвестиций, в  совокупности не более: 	</a:t>
            </a:r>
          </a:p>
          <a:p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10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0 млн.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руб. *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70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%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= </a:t>
            </a:r>
            <a:r>
              <a:rPr lang="en-US" sz="12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70 </a:t>
            </a:r>
            <a:r>
              <a:rPr lang="ru-RU" sz="12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млн</a:t>
            </a:r>
            <a:r>
              <a:rPr lang="ru-RU" sz="1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. руб.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	</a:t>
            </a:r>
          </a:p>
          <a:p>
            <a:endParaRPr lang="ru-RU" sz="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3. Величина ИНВ в 1-ый год составит: </a:t>
            </a:r>
            <a:r>
              <a:rPr lang="en-US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7,2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млн. руб.  Так как не вся сумма была использована, остаток ИНВ может быть перенесен на следующие налоговые периоды </a:t>
            </a:r>
            <a:r>
              <a:rPr lang="en-US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(но</a:t>
            </a:r>
            <a:r>
              <a:rPr lang="en-US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не более 3-х лет). 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Налог к уплате в консолидированный бюджет - 3 млн. руб. (вместо 10,2 млн. руб.)</a:t>
            </a:r>
            <a:r>
              <a:rPr lang="ru-RU" sz="1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	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994227" y="2315929"/>
            <a:ext cx="385754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Федеральная часть </a:t>
            </a:r>
          </a:p>
          <a:p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en-US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1.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Определяем величину ИНВ по результатам произведенных инвестиций, в  совокупности не более: 	</a:t>
            </a:r>
          </a:p>
          <a:p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       100 млн. руб. * 10% = 10 млн. руб. 	</a:t>
            </a:r>
          </a:p>
          <a:p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Сумма </a:t>
            </a:r>
            <a:r>
              <a:rPr lang="ru-RU" sz="1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фед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. части налога 3% - 1,8 млн. руб. </a:t>
            </a:r>
          </a:p>
          <a:p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en-US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2. </a:t>
            </a:r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Величина ИНВ составляет 1,8 млн. руб.</a:t>
            </a:r>
          </a:p>
          <a:p>
            <a:r>
              <a:rPr lang="ru-RU" sz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Налог к уплате в федеральный бюджет – 0 руб. (вместо 1,8 млн. руб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.)</a:t>
            </a:r>
          </a:p>
          <a:p>
            <a:endParaRPr lang="ru-RU" sz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* Федеральная часть налога на прибыль может быть обнулена на весь период применения ИНВ (</a:t>
            </a:r>
            <a:r>
              <a:rPr lang="ru-RU" sz="12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Arial" pitchFamily="34" charset="0"/>
              </a:rPr>
              <a:t>3 года).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  <a:p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5727" y="0"/>
            <a:ext cx="8848272" cy="1128869"/>
            <a:chOff x="295727" y="0"/>
            <a:chExt cx="8848272" cy="112886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727" y="113206"/>
              <a:ext cx="2483915" cy="77399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2" y="0"/>
              <a:ext cx="6249117" cy="82917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19542" y="113206"/>
              <a:ext cx="70216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ИНВЕСТИЦИОННЫЙ НАЛОГОВЫЙ ВЫЧЕТ             </a:t>
              </a:r>
              <a:endPara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Open Sans Semibold" panose="020B0706030804020204" pitchFamily="34" charset="0"/>
                <a:cs typeface="Arial" pitchFamily="34" charset="0"/>
              </a:endParaRPr>
            </a:p>
            <a:p>
              <a:pPr algn="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ПО 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НАЛОГУ НА ПРИБЫЛЬ ОРГАНИЗАЦИЙ</a:t>
              </a:r>
            </a:p>
            <a:p>
              <a:pPr algn="r"/>
              <a:endParaRPr lang="ru-RU" sz="2000" b="1" dirty="0">
                <a:solidFill>
                  <a:schemeClr val="bg1"/>
                </a:solidFill>
                <a:latin typeface="PlumbLightC" panose="02000503040000020004" pitchFamily="2" charset="-52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97033" y="2244437"/>
            <a:ext cx="7298785" cy="16562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500" dirty="0" smtClean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endParaRPr lang="en-US" sz="5500" dirty="0" smtClean="0">
              <a:solidFill>
                <a:srgbClr val="C3C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5500" dirty="0" smtClean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095086" y="5463251"/>
            <a:ext cx="7551203" cy="358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Подробная информация:  (4812) 20-55-29, </a:t>
            </a:r>
            <a:r>
              <a:rPr lang="en-US" sz="1800" dirty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invest-smolensk@yandex.ru</a:t>
            </a:r>
            <a:endParaRPr lang="ru-RU" sz="1800" dirty="0">
              <a:solidFill>
                <a:srgbClr val="C3C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5348</TotalTime>
  <Words>751</Words>
  <Application>Microsoft Office PowerPoint</Application>
  <PresentationFormat>Экран (4:3)</PresentationFormat>
  <Paragraphs>153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* остаток сумм ИНВ можно перенести на последующие периоды  (но не более 3-х лет)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382</cp:revision>
  <cp:lastPrinted>2022-05-25T06:48:06Z</cp:lastPrinted>
  <dcterms:created xsi:type="dcterms:W3CDTF">2016-02-04T20:13:39Z</dcterms:created>
  <dcterms:modified xsi:type="dcterms:W3CDTF">2023-02-06T11:56:18Z</dcterms:modified>
</cp:coreProperties>
</file>